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6858000" cy="9185275"/>
  <p:notesSz cx="6883400" cy="9906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3300"/>
    <a:srgbClr val="339933"/>
    <a:srgbClr val="33CC33"/>
    <a:srgbClr val="00CC00"/>
    <a:srgbClr val="00FF00"/>
    <a:srgbClr val="99FF99"/>
    <a:srgbClr val="FFFF66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200" d="100"/>
          <a:sy n="200" d="100"/>
        </p:scale>
        <p:origin x="-282" y="5478"/>
      </p:cViewPr>
      <p:guideLst>
        <p:guide orient="horz" pos="2894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14350" y="2852738"/>
            <a:ext cx="5829300" cy="196953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28700" y="5204992"/>
            <a:ext cx="4800600" cy="234783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71D77E-9BB0-45AD-8C75-7DE0887F261B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C530D0-0874-4ED5-BEF9-C63CC199BF0D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4972050" y="368001"/>
            <a:ext cx="1543050" cy="78369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42900" y="368001"/>
            <a:ext cx="4476750" cy="7836925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ACDDD9-93F2-46C7-845A-C5A8D5FD4D93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9D9445-65AD-4330-8EFB-62AA3C08DB56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1338" y="5902720"/>
            <a:ext cx="5829300" cy="1823807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41338" y="3893441"/>
            <a:ext cx="5829300" cy="200927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8233A2-537E-4F25-891E-CDC83A6A6883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42900" y="2143232"/>
            <a:ext cx="3009900" cy="60616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505200" y="2143232"/>
            <a:ext cx="3009900" cy="60616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70DDDA-494A-4EE9-A9AE-FBC87E3D2904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42900" y="2056386"/>
            <a:ext cx="3030538" cy="85670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42900" y="2913088"/>
            <a:ext cx="3030538" cy="529183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484570" y="2056386"/>
            <a:ext cx="3030537" cy="85670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484570" y="2913088"/>
            <a:ext cx="3030537" cy="529183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364D5E-D61B-4089-9ED6-2D465589A0E8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2ED7D6-F65D-44A8-AD9D-CB4794A4BCEB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75E8C-004C-4D2C-A076-D3E0FB7BE72D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900" y="365059"/>
            <a:ext cx="2255838" cy="1557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681288" y="365057"/>
            <a:ext cx="3833812" cy="78398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42900" y="1922433"/>
            <a:ext cx="2255838" cy="628249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2B089D-1C3E-4194-B454-4E922F886AE0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44613" y="6429693"/>
            <a:ext cx="4114800" cy="75955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344613" y="821376"/>
            <a:ext cx="4114800" cy="55111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344613" y="7189246"/>
            <a:ext cx="4114800" cy="10775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06004B-B787-4F13-8AD2-48DF13D2C766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368300"/>
            <a:ext cx="6172200" cy="153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Titelmasterformat durch Klicken bearbeiten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2143125"/>
            <a:ext cx="6172200" cy="606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42900" y="8364538"/>
            <a:ext cx="16002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0" y="8364538"/>
            <a:ext cx="21717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8364538"/>
            <a:ext cx="1600200" cy="638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/>
            </a:lvl1pPr>
          </a:lstStyle>
          <a:p>
            <a:pPr>
              <a:defRPr/>
            </a:pPr>
            <a:fld id="{D694206E-0568-4B77-BBA3-A2E602F7445E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jpe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oleObject" Target="../embeddings/oleObject2.bin"/><Relationship Id="rId10" Type="http://schemas.openxmlformats.org/officeDocument/2006/relationships/image" Target="../media/image8.png"/><Relationship Id="rId4" Type="http://schemas.openxmlformats.org/officeDocument/2006/relationships/oleObject" Target="../embeddings/oleObject1.bin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Grafik 147" descr="MetabolicPathways_Ctnnb1.jpe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588" y="26988"/>
            <a:ext cx="6858001" cy="4111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2781303" y="452438"/>
            <a:ext cx="863600" cy="2016125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/>
            <a:tailEnd/>
          </a:ln>
        </p:spPr>
        <p:txBody>
          <a:bodyPr wrap="none" anchor="ctr"/>
          <a:lstStyle/>
          <a:p>
            <a:endParaRPr lang="de-DE"/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auto">
          <a:xfrm rot="5400000">
            <a:off x="4652966" y="1460500"/>
            <a:ext cx="1081087" cy="1223963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  <a:miter lim="800000"/>
            <a:headEnd/>
            <a:tailEnd/>
          </a:ln>
        </p:spPr>
        <p:txBody>
          <a:bodyPr wrap="none" anchor="ctr"/>
          <a:lstStyle/>
          <a:p>
            <a:endParaRPr lang="de-DE"/>
          </a:p>
        </p:txBody>
      </p:sp>
      <p:sp>
        <p:nvSpPr>
          <p:cNvPr id="1031" name="Line 7"/>
          <p:cNvSpPr>
            <a:spLocks noChangeShapeType="1"/>
          </p:cNvSpPr>
          <p:nvPr/>
        </p:nvSpPr>
        <p:spPr bwMode="auto">
          <a:xfrm flipH="1">
            <a:off x="115888" y="2476500"/>
            <a:ext cx="2636837" cy="182880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graphicFrame>
        <p:nvGraphicFramePr>
          <p:cNvPr id="1026" name="Object 27"/>
          <p:cNvGraphicFramePr>
            <a:graphicFrameLocks noChangeAspect="1"/>
          </p:cNvGraphicFramePr>
          <p:nvPr/>
        </p:nvGraphicFramePr>
        <p:xfrm>
          <a:off x="3544888" y="4332288"/>
          <a:ext cx="3246437" cy="2446337"/>
        </p:xfrm>
        <a:graphic>
          <a:graphicData uri="http://schemas.openxmlformats.org/presentationml/2006/ole">
            <p:oleObj spid="_x0000_s1026" name="Photo Editor-Foto" r:id="rId4" imgW="15000000" imgH="11304762" progId="">
              <p:embed/>
            </p:oleObj>
          </a:graphicData>
        </a:graphic>
      </p:graphicFrame>
      <p:graphicFrame>
        <p:nvGraphicFramePr>
          <p:cNvPr id="1027" name="Object 28"/>
          <p:cNvGraphicFramePr>
            <a:graphicFrameLocks noChangeAspect="1"/>
          </p:cNvGraphicFramePr>
          <p:nvPr/>
        </p:nvGraphicFramePr>
        <p:xfrm>
          <a:off x="74613" y="4332288"/>
          <a:ext cx="3322637" cy="4752975"/>
        </p:xfrm>
        <a:graphic>
          <a:graphicData uri="http://schemas.openxmlformats.org/presentationml/2006/ole">
            <p:oleObj spid="_x0000_s1027" name="Photo Editor-Foto" r:id="rId5" imgW="15019048" imgH="21495238" progId="">
              <p:embed/>
            </p:oleObj>
          </a:graphicData>
        </a:graphic>
      </p:graphicFrame>
      <p:sp>
        <p:nvSpPr>
          <p:cNvPr id="1032" name="Line 10"/>
          <p:cNvSpPr>
            <a:spLocks noChangeShapeType="1"/>
          </p:cNvSpPr>
          <p:nvPr/>
        </p:nvSpPr>
        <p:spPr bwMode="auto">
          <a:xfrm flipH="1">
            <a:off x="3400425" y="2476500"/>
            <a:ext cx="222250" cy="18478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033" name="Line 11"/>
          <p:cNvSpPr>
            <a:spLocks noChangeShapeType="1"/>
          </p:cNvSpPr>
          <p:nvPr/>
        </p:nvSpPr>
        <p:spPr bwMode="auto">
          <a:xfrm flipH="1">
            <a:off x="3544888" y="2619375"/>
            <a:ext cx="1008062" cy="1728788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034" name="Line 12"/>
          <p:cNvSpPr>
            <a:spLocks noChangeShapeType="1"/>
          </p:cNvSpPr>
          <p:nvPr/>
        </p:nvSpPr>
        <p:spPr bwMode="auto">
          <a:xfrm>
            <a:off x="5776913" y="2620963"/>
            <a:ext cx="1014412" cy="172720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035" name="Text Box 13"/>
          <p:cNvSpPr txBox="1">
            <a:spLocks noChangeArrowheads="1"/>
          </p:cNvSpPr>
          <p:nvPr/>
        </p:nvSpPr>
        <p:spPr bwMode="auto">
          <a:xfrm>
            <a:off x="26988" y="4403725"/>
            <a:ext cx="350837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de-DE" b="1"/>
              <a:t>B</a:t>
            </a:r>
          </a:p>
        </p:txBody>
      </p:sp>
      <p:sp>
        <p:nvSpPr>
          <p:cNvPr id="1036" name="Text Box 14"/>
          <p:cNvSpPr txBox="1">
            <a:spLocks noChangeArrowheads="1"/>
          </p:cNvSpPr>
          <p:nvPr/>
        </p:nvSpPr>
        <p:spPr bwMode="auto">
          <a:xfrm>
            <a:off x="3490913" y="4398963"/>
            <a:ext cx="352425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de-DE" b="1"/>
              <a:t>C</a:t>
            </a:r>
          </a:p>
        </p:txBody>
      </p:sp>
      <p:sp>
        <p:nvSpPr>
          <p:cNvPr id="1037" name="Text Box 15"/>
          <p:cNvSpPr txBox="1">
            <a:spLocks noChangeArrowheads="1"/>
          </p:cNvSpPr>
          <p:nvPr/>
        </p:nvSpPr>
        <p:spPr bwMode="auto">
          <a:xfrm>
            <a:off x="-46038" y="-17463"/>
            <a:ext cx="350838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de-DE" b="1"/>
              <a:t>A</a:t>
            </a:r>
          </a:p>
        </p:txBody>
      </p:sp>
      <p:sp>
        <p:nvSpPr>
          <p:cNvPr id="160" name="Rad 159"/>
          <p:cNvSpPr/>
          <p:nvPr/>
        </p:nvSpPr>
        <p:spPr>
          <a:xfrm>
            <a:off x="2150332" y="3201522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61" name="Rad 160"/>
          <p:cNvSpPr/>
          <p:nvPr/>
        </p:nvSpPr>
        <p:spPr>
          <a:xfrm>
            <a:off x="3312818" y="2326447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62" name="Rad 161"/>
          <p:cNvSpPr/>
          <p:nvPr/>
        </p:nvSpPr>
        <p:spPr>
          <a:xfrm>
            <a:off x="3704708" y="2282689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63" name="Rad 162"/>
          <p:cNvSpPr/>
          <p:nvPr/>
        </p:nvSpPr>
        <p:spPr>
          <a:xfrm>
            <a:off x="4878691" y="2093088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64" name="Rad 163"/>
          <p:cNvSpPr/>
          <p:nvPr/>
        </p:nvSpPr>
        <p:spPr>
          <a:xfrm>
            <a:off x="4887122" y="1473246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65" name="Rad 164"/>
          <p:cNvSpPr/>
          <p:nvPr/>
        </p:nvSpPr>
        <p:spPr>
          <a:xfrm>
            <a:off x="5201401" y="2472286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66" name="Rad 165"/>
          <p:cNvSpPr/>
          <p:nvPr/>
        </p:nvSpPr>
        <p:spPr>
          <a:xfrm>
            <a:off x="5076717" y="2672823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67" name="Rad 166"/>
          <p:cNvSpPr/>
          <p:nvPr/>
        </p:nvSpPr>
        <p:spPr>
          <a:xfrm>
            <a:off x="4996532" y="3470111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68" name="Rad 167"/>
          <p:cNvSpPr/>
          <p:nvPr/>
        </p:nvSpPr>
        <p:spPr>
          <a:xfrm>
            <a:off x="2881314" y="774410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69" name="Rad 168"/>
          <p:cNvSpPr/>
          <p:nvPr/>
        </p:nvSpPr>
        <p:spPr>
          <a:xfrm>
            <a:off x="1437671" y="994389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70" name="Rad 169"/>
          <p:cNvSpPr/>
          <p:nvPr/>
        </p:nvSpPr>
        <p:spPr>
          <a:xfrm>
            <a:off x="3526732" y="520392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71" name="Rad 170"/>
          <p:cNvSpPr/>
          <p:nvPr/>
        </p:nvSpPr>
        <p:spPr>
          <a:xfrm>
            <a:off x="3600075" y="590883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72" name="Rad 171"/>
          <p:cNvSpPr/>
          <p:nvPr/>
        </p:nvSpPr>
        <p:spPr>
          <a:xfrm>
            <a:off x="4185599" y="459623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73" name="Rad 172"/>
          <p:cNvSpPr/>
          <p:nvPr/>
        </p:nvSpPr>
        <p:spPr>
          <a:xfrm>
            <a:off x="5055937" y="220192"/>
            <a:ext cx="201694" cy="196893"/>
          </a:xfrm>
          <a:prstGeom prst="donut">
            <a:avLst>
              <a:gd name="adj" fmla="val 44035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74" name="Rad 173"/>
          <p:cNvSpPr/>
          <p:nvPr/>
        </p:nvSpPr>
        <p:spPr>
          <a:xfrm>
            <a:off x="2724349" y="4947673"/>
            <a:ext cx="261937" cy="257175"/>
          </a:xfrm>
          <a:prstGeom prst="donut">
            <a:avLst>
              <a:gd name="adj" fmla="val 39560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75" name="Rad 174"/>
          <p:cNvSpPr/>
          <p:nvPr/>
        </p:nvSpPr>
        <p:spPr>
          <a:xfrm>
            <a:off x="672315" y="5113019"/>
            <a:ext cx="261937" cy="257175"/>
          </a:xfrm>
          <a:prstGeom prst="donut">
            <a:avLst>
              <a:gd name="adj" fmla="val 39560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76" name="Rad 175"/>
          <p:cNvSpPr/>
          <p:nvPr/>
        </p:nvSpPr>
        <p:spPr>
          <a:xfrm>
            <a:off x="672315" y="5468874"/>
            <a:ext cx="261937" cy="257175"/>
          </a:xfrm>
          <a:prstGeom prst="donut">
            <a:avLst>
              <a:gd name="adj" fmla="val 39560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77" name="Rad 176"/>
          <p:cNvSpPr/>
          <p:nvPr/>
        </p:nvSpPr>
        <p:spPr>
          <a:xfrm>
            <a:off x="5335117" y="5917680"/>
            <a:ext cx="261937" cy="257175"/>
          </a:xfrm>
          <a:prstGeom prst="donut">
            <a:avLst>
              <a:gd name="adj" fmla="val 39560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78" name="Rad 177"/>
          <p:cNvSpPr/>
          <p:nvPr/>
        </p:nvSpPr>
        <p:spPr>
          <a:xfrm>
            <a:off x="5094715" y="5464112"/>
            <a:ext cx="261937" cy="257175"/>
          </a:xfrm>
          <a:prstGeom prst="donut">
            <a:avLst>
              <a:gd name="adj" fmla="val 39560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179" name="Rad 178"/>
          <p:cNvSpPr/>
          <p:nvPr/>
        </p:nvSpPr>
        <p:spPr>
          <a:xfrm>
            <a:off x="4610274" y="6436025"/>
            <a:ext cx="261937" cy="257175"/>
          </a:xfrm>
          <a:prstGeom prst="donut">
            <a:avLst>
              <a:gd name="adj" fmla="val 39560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grpSp>
        <p:nvGrpSpPr>
          <p:cNvPr id="1098" name="Gruppieren 179"/>
          <p:cNvGrpSpPr>
            <a:grpSpLocks/>
          </p:cNvGrpSpPr>
          <p:nvPr/>
        </p:nvGrpSpPr>
        <p:grpSpPr bwMode="auto">
          <a:xfrm>
            <a:off x="3756025" y="8070850"/>
            <a:ext cx="1497013" cy="441325"/>
            <a:chOff x="5240988" y="941046"/>
            <a:chExt cx="1497124" cy="441195"/>
          </a:xfrm>
        </p:grpSpPr>
        <p:sp>
          <p:nvSpPr>
            <p:cNvPr id="1153" name="Textfeld 180"/>
            <p:cNvSpPr txBox="1">
              <a:spLocks noChangeArrowheads="1"/>
            </p:cNvSpPr>
            <p:nvPr/>
          </p:nvSpPr>
          <p:spPr bwMode="auto">
            <a:xfrm>
              <a:off x="6045776" y="1024087"/>
              <a:ext cx="692336" cy="2769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de-DE" sz="600"/>
                <a:t>same colors as mRNA</a:t>
              </a:r>
            </a:p>
          </p:txBody>
        </p:sp>
        <p:pic>
          <p:nvPicPr>
            <p:cNvPr id="1154" name="Grafik 181"/>
            <p:cNvPicPr>
              <a:picLocks noChangeAspect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5502117" y="941046"/>
              <a:ext cx="672501" cy="4411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55" name="Textfeld 182"/>
            <p:cNvSpPr txBox="1">
              <a:spLocks noChangeArrowheads="1"/>
            </p:cNvSpPr>
            <p:nvPr/>
          </p:nvSpPr>
          <p:spPr bwMode="auto">
            <a:xfrm>
              <a:off x="5240988" y="959706"/>
              <a:ext cx="818391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de-DE" sz="600"/>
                <a:t>mRNA target</a:t>
              </a:r>
            </a:p>
          </p:txBody>
        </p:sp>
      </p:grpSp>
      <p:grpSp>
        <p:nvGrpSpPr>
          <p:cNvPr id="1099" name="Gruppieren 183"/>
          <p:cNvGrpSpPr>
            <a:grpSpLocks/>
          </p:cNvGrpSpPr>
          <p:nvPr/>
        </p:nvGrpSpPr>
        <p:grpSpPr bwMode="auto">
          <a:xfrm>
            <a:off x="5791200" y="8124825"/>
            <a:ext cx="1063625" cy="360363"/>
            <a:chOff x="5458816" y="1695777"/>
            <a:chExt cx="1064492" cy="360040"/>
          </a:xfrm>
        </p:grpSpPr>
        <p:pic>
          <p:nvPicPr>
            <p:cNvPr id="1151" name="Grafik 184"/>
            <p:cNvPicPr>
              <a:picLocks noChangeAspect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5458816" y="1695777"/>
              <a:ext cx="476672" cy="3600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52" name="Textfeld 185"/>
            <p:cNvSpPr txBox="1">
              <a:spLocks noChangeArrowheads="1"/>
            </p:cNvSpPr>
            <p:nvPr/>
          </p:nvSpPr>
          <p:spPr bwMode="auto">
            <a:xfrm>
              <a:off x="5830972" y="1729332"/>
              <a:ext cx="692336" cy="277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de-DE" sz="600"/>
                <a:t>same colors as mRNA</a:t>
              </a:r>
            </a:p>
          </p:txBody>
        </p:sp>
      </p:grpSp>
      <p:grpSp>
        <p:nvGrpSpPr>
          <p:cNvPr id="1100" name="Gruppieren 10"/>
          <p:cNvGrpSpPr>
            <a:grpSpLocks/>
          </p:cNvGrpSpPr>
          <p:nvPr/>
        </p:nvGrpSpPr>
        <p:grpSpPr bwMode="auto">
          <a:xfrm>
            <a:off x="3584575" y="8661400"/>
            <a:ext cx="1804988" cy="442913"/>
            <a:chOff x="4819028" y="4429738"/>
            <a:chExt cx="1804589" cy="444497"/>
          </a:xfrm>
        </p:grpSpPr>
        <p:grpSp>
          <p:nvGrpSpPr>
            <p:cNvPr id="1145" name="Gruppieren 33"/>
            <p:cNvGrpSpPr>
              <a:grpSpLocks/>
            </p:cNvGrpSpPr>
            <p:nvPr/>
          </p:nvGrpSpPr>
          <p:grpSpPr bwMode="auto">
            <a:xfrm>
              <a:off x="4891080" y="4605144"/>
              <a:ext cx="1258000" cy="269091"/>
              <a:chOff x="4939748" y="6241208"/>
              <a:chExt cx="1258000" cy="269091"/>
            </a:xfrm>
          </p:grpSpPr>
          <p:sp>
            <p:nvSpPr>
              <p:cNvPr id="190" name="Rechteck 189"/>
              <p:cNvSpPr/>
              <p:nvPr/>
            </p:nvSpPr>
            <p:spPr>
              <a:xfrm>
                <a:off x="5132750" y="6241051"/>
                <a:ext cx="896739" cy="90812"/>
              </a:xfrm>
              <a:prstGeom prst="rect">
                <a:avLst/>
              </a:prstGeom>
              <a:gradFill flip="none" rotWithShape="1">
                <a:gsLst>
                  <a:gs pos="0">
                    <a:srgbClr val="FF0000"/>
                  </a:gs>
                  <a:gs pos="56000">
                    <a:schemeClr val="bg1"/>
                  </a:gs>
                  <a:gs pos="44000">
                    <a:schemeClr val="bg1"/>
                  </a:gs>
                  <a:gs pos="50000">
                    <a:schemeClr val="bg1"/>
                  </a:gs>
                  <a:gs pos="100000">
                    <a:srgbClr val="0099FF"/>
                  </a:gs>
                </a:gsLst>
                <a:lin ang="0" scaled="1"/>
                <a:tileRect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de-DE"/>
              </a:p>
            </p:txBody>
          </p:sp>
          <p:sp>
            <p:nvSpPr>
              <p:cNvPr id="1148" name="Textfeld 190"/>
              <p:cNvSpPr txBox="1">
                <a:spLocks noChangeArrowheads="1"/>
              </p:cNvSpPr>
              <p:nvPr/>
            </p:nvSpPr>
            <p:spPr bwMode="auto">
              <a:xfrm>
                <a:off x="4939748" y="6309470"/>
                <a:ext cx="380648" cy="20082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de-DE" sz="700"/>
                  <a:t>-1.5</a:t>
                </a:r>
              </a:p>
            </p:txBody>
          </p:sp>
          <p:sp>
            <p:nvSpPr>
              <p:cNvPr id="1149" name="Textfeld 191"/>
              <p:cNvSpPr txBox="1">
                <a:spLocks noChangeArrowheads="1"/>
              </p:cNvSpPr>
              <p:nvPr/>
            </p:nvSpPr>
            <p:spPr bwMode="auto">
              <a:xfrm>
                <a:off x="5817100" y="6309418"/>
                <a:ext cx="380648" cy="2008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de-DE" sz="700"/>
                  <a:t>1.5</a:t>
                </a:r>
              </a:p>
            </p:txBody>
          </p:sp>
          <p:sp>
            <p:nvSpPr>
              <p:cNvPr id="1150" name="Textfeld 192"/>
              <p:cNvSpPr txBox="1">
                <a:spLocks noChangeArrowheads="1"/>
              </p:cNvSpPr>
              <p:nvPr/>
            </p:nvSpPr>
            <p:spPr bwMode="auto">
              <a:xfrm>
                <a:off x="5410452" y="6309418"/>
                <a:ext cx="380648" cy="20083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de-DE" sz="700"/>
                  <a:t>0</a:t>
                </a:r>
              </a:p>
            </p:txBody>
          </p:sp>
        </p:grpSp>
        <p:sp>
          <p:nvSpPr>
            <p:cNvPr id="1146" name="Textfeld 188"/>
            <p:cNvSpPr txBox="1">
              <a:spLocks noChangeArrowheads="1"/>
            </p:cNvSpPr>
            <p:nvPr/>
          </p:nvSpPr>
          <p:spPr bwMode="auto">
            <a:xfrm>
              <a:off x="4819028" y="4429738"/>
              <a:ext cx="1804589" cy="2008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700"/>
                <a:t>log</a:t>
              </a:r>
              <a:r>
                <a:rPr lang="en-US" sz="700" baseline="-25000"/>
                <a:t>2</a:t>
              </a:r>
              <a:r>
                <a:rPr lang="en-US" sz="700"/>
                <a:t> fold change (e.g. Metabolite)</a:t>
              </a:r>
              <a:endParaRPr lang="de-DE" sz="700">
                <a:cs typeface="Times New Roman" pitchFamily="18" charset="0"/>
              </a:endParaRPr>
            </a:p>
          </p:txBody>
        </p:sp>
      </p:grpSp>
      <p:sp>
        <p:nvSpPr>
          <p:cNvPr id="1101" name="Textfeld 193"/>
          <p:cNvSpPr txBox="1">
            <a:spLocks noChangeArrowheads="1"/>
          </p:cNvSpPr>
          <p:nvPr/>
        </p:nvSpPr>
        <p:spPr bwMode="auto">
          <a:xfrm>
            <a:off x="5889625" y="6961188"/>
            <a:ext cx="915988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600"/>
              <a:t>high significance</a:t>
            </a:r>
          </a:p>
        </p:txBody>
      </p:sp>
      <p:sp>
        <p:nvSpPr>
          <p:cNvPr id="1102" name="Textfeld 194"/>
          <p:cNvSpPr txBox="1">
            <a:spLocks noChangeArrowheads="1"/>
          </p:cNvSpPr>
          <p:nvPr/>
        </p:nvSpPr>
        <p:spPr bwMode="auto">
          <a:xfrm>
            <a:off x="5888038" y="7065963"/>
            <a:ext cx="962025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600"/>
              <a:t>small significance</a:t>
            </a:r>
          </a:p>
        </p:txBody>
      </p:sp>
      <p:sp>
        <p:nvSpPr>
          <p:cNvPr id="1103" name="Textfeld 195"/>
          <p:cNvSpPr txBox="1">
            <a:spLocks noChangeArrowheads="1"/>
          </p:cNvSpPr>
          <p:nvPr/>
        </p:nvSpPr>
        <p:spPr bwMode="auto">
          <a:xfrm>
            <a:off x="5886450" y="7178675"/>
            <a:ext cx="915988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600"/>
              <a:t>non significant</a:t>
            </a:r>
          </a:p>
        </p:txBody>
      </p:sp>
      <p:sp>
        <p:nvSpPr>
          <p:cNvPr id="1104" name="Textfeld 196"/>
          <p:cNvSpPr txBox="1">
            <a:spLocks noChangeArrowheads="1"/>
          </p:cNvSpPr>
          <p:nvPr/>
        </p:nvSpPr>
        <p:spPr bwMode="auto">
          <a:xfrm>
            <a:off x="5883275" y="7283450"/>
            <a:ext cx="1008063" cy="296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ts val="800"/>
              </a:lnSpc>
            </a:pPr>
            <a:r>
              <a:rPr lang="de-DE" sz="600"/>
              <a:t>contains no significant feature </a:t>
            </a:r>
          </a:p>
        </p:txBody>
      </p:sp>
      <p:pic>
        <p:nvPicPr>
          <p:cNvPr id="1105" name="Grafik 197"/>
          <p:cNvPicPr>
            <a:picLocks noChangeAspect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5434013" y="7010400"/>
            <a:ext cx="506412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06" name="Gruppieren 198"/>
          <p:cNvGrpSpPr>
            <a:grpSpLocks/>
          </p:cNvGrpSpPr>
          <p:nvPr/>
        </p:nvGrpSpPr>
        <p:grpSpPr bwMode="auto">
          <a:xfrm>
            <a:off x="5683250" y="7573963"/>
            <a:ext cx="1185863" cy="461962"/>
            <a:chOff x="5200186" y="2969237"/>
            <a:chExt cx="1185850" cy="470411"/>
          </a:xfrm>
        </p:grpSpPr>
        <p:grpSp>
          <p:nvGrpSpPr>
            <p:cNvPr id="1141" name="Gruppieren 16"/>
            <p:cNvGrpSpPr>
              <a:grpSpLocks/>
            </p:cNvGrpSpPr>
            <p:nvPr/>
          </p:nvGrpSpPr>
          <p:grpSpPr bwMode="auto">
            <a:xfrm>
              <a:off x="5325325" y="2978751"/>
              <a:ext cx="1060711" cy="413305"/>
              <a:chOff x="5331675" y="2323923"/>
              <a:chExt cx="1060711" cy="413305"/>
            </a:xfrm>
          </p:grpSpPr>
          <p:pic>
            <p:nvPicPr>
              <p:cNvPr id="1143" name="Grafik 201"/>
              <p:cNvPicPr>
                <a:picLocks noChangeAspect="1"/>
              </p:cNvPicPr>
              <p:nvPr/>
            </p:nvPicPr>
            <p:blipFill>
              <a:blip r:embed="rId9" cstate="print"/>
              <a:srcRect/>
              <a:stretch>
                <a:fillRect/>
              </a:stretch>
            </p:blipFill>
            <p:spPr bwMode="auto">
              <a:xfrm>
                <a:off x="5331675" y="2323923"/>
                <a:ext cx="489517" cy="41330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1144" name="Textfeld 202"/>
              <p:cNvSpPr txBox="1">
                <a:spLocks noChangeArrowheads="1"/>
              </p:cNvSpPr>
              <p:nvPr/>
            </p:nvSpPr>
            <p:spPr bwMode="auto">
              <a:xfrm>
                <a:off x="5700050" y="2414981"/>
                <a:ext cx="692336" cy="2822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de-DE" sz="600"/>
                  <a:t>same colors as mRNA</a:t>
                </a:r>
              </a:p>
            </p:txBody>
          </p:sp>
        </p:grpSp>
        <p:sp>
          <p:nvSpPr>
            <p:cNvPr id="1142" name="Textfeld 200"/>
            <p:cNvSpPr txBox="1">
              <a:spLocks noChangeArrowheads="1"/>
            </p:cNvSpPr>
            <p:nvPr/>
          </p:nvSpPr>
          <p:spPr bwMode="auto">
            <a:xfrm>
              <a:off x="5200186" y="2969237"/>
              <a:ext cx="509587" cy="470411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rIns="0">
              <a:spAutoFit/>
            </a:bodyPr>
            <a:lstStyle/>
            <a:p>
              <a:pPr algn="r"/>
              <a:r>
                <a:rPr lang="de-DE" sz="600"/>
                <a:t>Taurine</a:t>
              </a:r>
            </a:p>
            <a:p>
              <a:pPr algn="r"/>
              <a:r>
                <a:rPr lang="de-DE" sz="600"/>
                <a:t>Pyruvate</a:t>
              </a:r>
            </a:p>
            <a:p>
              <a:pPr algn="r"/>
              <a:r>
                <a:rPr lang="de-DE" sz="600"/>
                <a:t>L-Alanine</a:t>
              </a:r>
            </a:p>
            <a:p>
              <a:pPr algn="r"/>
              <a:r>
                <a:rPr lang="de-DE" sz="600"/>
                <a:t>Acetate</a:t>
              </a:r>
            </a:p>
          </p:txBody>
        </p:sp>
      </p:grpSp>
      <p:pic>
        <p:nvPicPr>
          <p:cNvPr id="1107" name="Grafik 203"/>
          <p:cNvPicPr>
            <a:picLocks noChangeAspect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3959225" y="7645400"/>
            <a:ext cx="438150" cy="34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08" name="Textfeld 204"/>
          <p:cNvSpPr txBox="1">
            <a:spLocks noChangeArrowheads="1"/>
          </p:cNvSpPr>
          <p:nvPr/>
        </p:nvSpPr>
        <p:spPr bwMode="auto">
          <a:xfrm>
            <a:off x="4319588" y="7607300"/>
            <a:ext cx="792162" cy="185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600"/>
              <a:t>hypermethylated</a:t>
            </a:r>
          </a:p>
        </p:txBody>
      </p:sp>
      <p:sp>
        <p:nvSpPr>
          <p:cNvPr id="1109" name="Textfeld 205"/>
          <p:cNvSpPr txBox="1">
            <a:spLocks noChangeArrowheads="1"/>
          </p:cNvSpPr>
          <p:nvPr/>
        </p:nvSpPr>
        <p:spPr bwMode="auto">
          <a:xfrm>
            <a:off x="4325938" y="7726363"/>
            <a:ext cx="720725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600"/>
              <a:t>no difference</a:t>
            </a:r>
          </a:p>
        </p:txBody>
      </p:sp>
      <p:sp>
        <p:nvSpPr>
          <p:cNvPr id="1110" name="Textfeld 206"/>
          <p:cNvSpPr txBox="1">
            <a:spLocks noChangeArrowheads="1"/>
          </p:cNvSpPr>
          <p:nvPr/>
        </p:nvSpPr>
        <p:spPr bwMode="auto">
          <a:xfrm>
            <a:off x="4322763" y="7845425"/>
            <a:ext cx="788987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600"/>
              <a:t>hypomethylated</a:t>
            </a:r>
          </a:p>
        </p:txBody>
      </p:sp>
      <p:sp>
        <p:nvSpPr>
          <p:cNvPr id="1111" name="Textfeld 207"/>
          <p:cNvSpPr txBox="1">
            <a:spLocks noChangeArrowheads="1"/>
          </p:cNvSpPr>
          <p:nvPr/>
        </p:nvSpPr>
        <p:spPr bwMode="auto">
          <a:xfrm>
            <a:off x="3497263" y="7693025"/>
            <a:ext cx="5048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800"/>
              <a:t>DNAm</a:t>
            </a:r>
          </a:p>
        </p:txBody>
      </p:sp>
      <p:sp>
        <p:nvSpPr>
          <p:cNvPr id="1112" name="Textfeld 208"/>
          <p:cNvSpPr txBox="1">
            <a:spLocks noChangeArrowheads="1"/>
          </p:cNvSpPr>
          <p:nvPr/>
        </p:nvSpPr>
        <p:spPr bwMode="auto">
          <a:xfrm>
            <a:off x="4227513" y="6999288"/>
            <a:ext cx="884237" cy="185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600"/>
              <a:t>upregulated</a:t>
            </a:r>
          </a:p>
        </p:txBody>
      </p:sp>
      <p:sp>
        <p:nvSpPr>
          <p:cNvPr id="1113" name="Textfeld 209"/>
          <p:cNvSpPr txBox="1">
            <a:spLocks noChangeArrowheads="1"/>
          </p:cNvSpPr>
          <p:nvPr/>
        </p:nvSpPr>
        <p:spPr bwMode="auto">
          <a:xfrm>
            <a:off x="4221163" y="7118350"/>
            <a:ext cx="884237" cy="185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600"/>
              <a:t>no difference</a:t>
            </a:r>
          </a:p>
        </p:txBody>
      </p:sp>
      <p:sp>
        <p:nvSpPr>
          <p:cNvPr id="1114" name="Textfeld 210"/>
          <p:cNvSpPr txBox="1">
            <a:spLocks noChangeArrowheads="1"/>
          </p:cNvSpPr>
          <p:nvPr/>
        </p:nvSpPr>
        <p:spPr bwMode="auto">
          <a:xfrm>
            <a:off x="4221163" y="7231063"/>
            <a:ext cx="915987" cy="185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600"/>
              <a:t>downregulated</a:t>
            </a:r>
          </a:p>
        </p:txBody>
      </p:sp>
      <p:sp>
        <p:nvSpPr>
          <p:cNvPr id="1115" name="Textfeld 211"/>
          <p:cNvSpPr txBox="1">
            <a:spLocks noChangeArrowheads="1"/>
          </p:cNvSpPr>
          <p:nvPr/>
        </p:nvSpPr>
        <p:spPr bwMode="auto">
          <a:xfrm>
            <a:off x="4227513" y="7351713"/>
            <a:ext cx="915987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600"/>
              <a:t>no data</a:t>
            </a:r>
          </a:p>
        </p:txBody>
      </p:sp>
      <p:pic>
        <p:nvPicPr>
          <p:cNvPr id="1116" name="Grafik 212"/>
          <p:cNvPicPr>
            <a:picLocks noChangeAspect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3971925" y="7035800"/>
            <a:ext cx="319088" cy="46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17" name="Textfeld 213"/>
          <p:cNvSpPr txBox="1">
            <a:spLocks noChangeArrowheads="1"/>
          </p:cNvSpPr>
          <p:nvPr/>
        </p:nvSpPr>
        <p:spPr bwMode="auto">
          <a:xfrm>
            <a:off x="3497263" y="7151688"/>
            <a:ext cx="5048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800"/>
              <a:t>mRNA</a:t>
            </a:r>
          </a:p>
        </p:txBody>
      </p:sp>
      <p:sp>
        <p:nvSpPr>
          <p:cNvPr id="1118" name="Textfeld 214"/>
          <p:cNvSpPr txBox="1">
            <a:spLocks noChangeArrowheads="1"/>
          </p:cNvSpPr>
          <p:nvPr/>
        </p:nvSpPr>
        <p:spPr bwMode="auto">
          <a:xfrm>
            <a:off x="3490913" y="8162925"/>
            <a:ext cx="5048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800"/>
              <a:t>miRNA</a:t>
            </a:r>
          </a:p>
        </p:txBody>
      </p:sp>
      <p:grpSp>
        <p:nvGrpSpPr>
          <p:cNvPr id="1119" name="Gruppieren 215"/>
          <p:cNvGrpSpPr>
            <a:grpSpLocks/>
          </p:cNvGrpSpPr>
          <p:nvPr/>
        </p:nvGrpSpPr>
        <p:grpSpPr bwMode="auto">
          <a:xfrm>
            <a:off x="5205413" y="8636000"/>
            <a:ext cx="1503362" cy="468313"/>
            <a:chOff x="5000422" y="5137384"/>
            <a:chExt cx="1502920" cy="469876"/>
          </a:xfrm>
        </p:grpSpPr>
        <p:grpSp>
          <p:nvGrpSpPr>
            <p:cNvPr id="1136" name="Gruppieren 37"/>
            <p:cNvGrpSpPr>
              <a:grpSpLocks/>
            </p:cNvGrpSpPr>
            <p:nvPr/>
          </p:nvGrpSpPr>
          <p:grpSpPr bwMode="auto">
            <a:xfrm>
              <a:off x="5000422" y="5326902"/>
              <a:ext cx="1405848" cy="280358"/>
              <a:chOff x="4877847" y="6802509"/>
              <a:chExt cx="1405848" cy="280358"/>
            </a:xfrm>
          </p:grpSpPr>
          <p:sp>
            <p:nvSpPr>
              <p:cNvPr id="219" name="Rechteck 218"/>
              <p:cNvSpPr/>
              <p:nvPr/>
            </p:nvSpPr>
            <p:spPr>
              <a:xfrm>
                <a:off x="5138121" y="6802534"/>
                <a:ext cx="896674" cy="89197"/>
              </a:xfrm>
              <a:prstGeom prst="rect">
                <a:avLst/>
              </a:prstGeom>
              <a:gradFill flip="none" rotWithShape="1">
                <a:gsLst>
                  <a:gs pos="84000">
                    <a:srgbClr val="93D3FF">
                      <a:lumMod val="31000"/>
                      <a:lumOff val="69000"/>
                    </a:srgbClr>
                  </a:gs>
                  <a:gs pos="100000">
                    <a:schemeClr val="bg1"/>
                  </a:gs>
                  <a:gs pos="0">
                    <a:srgbClr val="0099FF"/>
                  </a:gs>
                </a:gsLst>
                <a:lin ang="0" scaled="1"/>
                <a:tileRect/>
              </a:gra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de-DE"/>
              </a:p>
            </p:txBody>
          </p:sp>
          <p:sp>
            <p:nvSpPr>
              <p:cNvPr id="1139" name="Textfeld 219"/>
              <p:cNvSpPr txBox="1">
                <a:spLocks noChangeArrowheads="1"/>
              </p:cNvSpPr>
              <p:nvPr/>
            </p:nvSpPr>
            <p:spPr bwMode="auto">
              <a:xfrm>
                <a:off x="4877847" y="6882117"/>
                <a:ext cx="519232" cy="2007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de-DE" sz="700"/>
                  <a:t>0.0005</a:t>
                </a:r>
              </a:p>
            </p:txBody>
          </p:sp>
          <p:sp>
            <p:nvSpPr>
              <p:cNvPr id="1140" name="Textfeld 220"/>
              <p:cNvSpPr txBox="1">
                <a:spLocks noChangeArrowheads="1"/>
              </p:cNvSpPr>
              <p:nvPr/>
            </p:nvSpPr>
            <p:spPr bwMode="auto">
              <a:xfrm>
                <a:off x="5764237" y="6882103"/>
                <a:ext cx="519458" cy="2007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/>
                <a:r>
                  <a:rPr lang="de-DE" sz="700"/>
                  <a:t>0.05</a:t>
                </a:r>
              </a:p>
            </p:txBody>
          </p:sp>
        </p:grpSp>
        <p:sp>
          <p:nvSpPr>
            <p:cNvPr id="1137" name="Textfeld 217"/>
            <p:cNvSpPr txBox="1">
              <a:spLocks noChangeArrowheads="1"/>
            </p:cNvSpPr>
            <p:nvPr/>
          </p:nvSpPr>
          <p:spPr bwMode="auto">
            <a:xfrm>
              <a:off x="5191130" y="5137384"/>
              <a:ext cx="1312212" cy="2007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de-DE" sz="700">
                  <a:cs typeface="Times New Roman" pitchFamily="18" charset="0"/>
                </a:rPr>
                <a:t>p-value (e.g. Pathway)</a:t>
              </a:r>
            </a:p>
          </p:txBody>
        </p:sp>
      </p:grpSp>
      <p:sp>
        <p:nvSpPr>
          <p:cNvPr id="1120" name="Textfeld 221"/>
          <p:cNvSpPr txBox="1">
            <a:spLocks noChangeArrowheads="1"/>
          </p:cNvSpPr>
          <p:nvPr/>
        </p:nvSpPr>
        <p:spPr bwMode="auto">
          <a:xfrm>
            <a:off x="4721225" y="8510588"/>
            <a:ext cx="817563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800" b="1">
                <a:cs typeface="Times New Roman" pitchFamily="18" charset="0"/>
              </a:rPr>
              <a:t>Color keys</a:t>
            </a:r>
          </a:p>
        </p:txBody>
      </p:sp>
      <p:sp>
        <p:nvSpPr>
          <p:cNvPr id="1121" name="Textfeld 222"/>
          <p:cNvSpPr txBox="1">
            <a:spLocks noChangeArrowheads="1"/>
          </p:cNvSpPr>
          <p:nvPr/>
        </p:nvSpPr>
        <p:spPr bwMode="auto">
          <a:xfrm>
            <a:off x="4689475" y="6834188"/>
            <a:ext cx="817563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800" b="1">
                <a:cs typeface="Times New Roman" pitchFamily="18" charset="0"/>
              </a:rPr>
              <a:t>Data types</a:t>
            </a:r>
          </a:p>
        </p:txBody>
      </p:sp>
      <p:sp>
        <p:nvSpPr>
          <p:cNvPr id="224" name="Rechteck 223"/>
          <p:cNvSpPr/>
          <p:nvPr/>
        </p:nvSpPr>
        <p:spPr>
          <a:xfrm>
            <a:off x="3544888" y="6853238"/>
            <a:ext cx="3240087" cy="22320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1123" name="Text Box 14"/>
          <p:cNvSpPr txBox="1">
            <a:spLocks noChangeArrowheads="1"/>
          </p:cNvSpPr>
          <p:nvPr/>
        </p:nvSpPr>
        <p:spPr bwMode="auto">
          <a:xfrm>
            <a:off x="3506788" y="6818313"/>
            <a:ext cx="350837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de-DE" b="1"/>
              <a:t>D</a:t>
            </a:r>
          </a:p>
        </p:txBody>
      </p:sp>
      <p:cxnSp>
        <p:nvCxnSpPr>
          <p:cNvPr id="226" name="Gerade Verbindung 225"/>
          <p:cNvCxnSpPr/>
          <p:nvPr/>
        </p:nvCxnSpPr>
        <p:spPr>
          <a:xfrm>
            <a:off x="3544888" y="7573963"/>
            <a:ext cx="3240087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Gerade Verbindung 226"/>
          <p:cNvCxnSpPr/>
          <p:nvPr/>
        </p:nvCxnSpPr>
        <p:spPr>
          <a:xfrm>
            <a:off x="3544888" y="8051800"/>
            <a:ext cx="3240087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Gerade Verbindung 227"/>
          <p:cNvCxnSpPr/>
          <p:nvPr/>
        </p:nvCxnSpPr>
        <p:spPr>
          <a:xfrm>
            <a:off x="3544888" y="8523288"/>
            <a:ext cx="3240087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" name="Textfeld 228"/>
          <p:cNvSpPr txBox="1">
            <a:spLocks noChangeArrowheads="1"/>
          </p:cNvSpPr>
          <p:nvPr/>
        </p:nvSpPr>
        <p:spPr bwMode="auto">
          <a:xfrm>
            <a:off x="5272088" y="8185150"/>
            <a:ext cx="576262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800"/>
              <a:t>Protein</a:t>
            </a:r>
          </a:p>
        </p:txBody>
      </p:sp>
      <p:sp>
        <p:nvSpPr>
          <p:cNvPr id="1128" name="Textfeld 229"/>
          <p:cNvSpPr txBox="1">
            <a:spLocks noChangeArrowheads="1"/>
          </p:cNvSpPr>
          <p:nvPr/>
        </p:nvSpPr>
        <p:spPr bwMode="auto">
          <a:xfrm>
            <a:off x="4894263" y="7131050"/>
            <a:ext cx="642021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e-DE" sz="800" dirty="0" err="1"/>
              <a:t>Pathway</a:t>
            </a:r>
            <a:endParaRPr lang="de-DE" sz="800" dirty="0"/>
          </a:p>
        </p:txBody>
      </p:sp>
      <p:sp>
        <p:nvSpPr>
          <p:cNvPr id="1129" name="Textfeld 230"/>
          <p:cNvSpPr txBox="1">
            <a:spLocks noChangeArrowheads="1"/>
          </p:cNvSpPr>
          <p:nvPr/>
        </p:nvSpPr>
        <p:spPr bwMode="auto">
          <a:xfrm>
            <a:off x="5207000" y="7696200"/>
            <a:ext cx="720725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de-DE" sz="800"/>
              <a:t>Metabolite</a:t>
            </a:r>
          </a:p>
        </p:txBody>
      </p:sp>
      <p:sp>
        <p:nvSpPr>
          <p:cNvPr id="232" name="Rad 231"/>
          <p:cNvSpPr/>
          <p:nvPr/>
        </p:nvSpPr>
        <p:spPr>
          <a:xfrm>
            <a:off x="500040" y="8657159"/>
            <a:ext cx="261937" cy="257175"/>
          </a:xfrm>
          <a:prstGeom prst="donut">
            <a:avLst>
              <a:gd name="adj" fmla="val 39560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233" name="Rad 232"/>
          <p:cNvSpPr/>
          <p:nvPr/>
        </p:nvSpPr>
        <p:spPr>
          <a:xfrm>
            <a:off x="2851921" y="8218761"/>
            <a:ext cx="261937" cy="257175"/>
          </a:xfrm>
          <a:prstGeom prst="donut">
            <a:avLst>
              <a:gd name="adj" fmla="val 39560"/>
            </a:avLst>
          </a:prstGeom>
          <a:gradFill flip="none" rotWithShape="1">
            <a:gsLst>
              <a:gs pos="0">
                <a:srgbClr val="FFC000">
                  <a:lumMod val="60000"/>
                  <a:lumOff val="40000"/>
                  <a:alpha val="70000"/>
                </a:srgbClr>
              </a:gs>
              <a:gs pos="50000">
                <a:srgbClr val="FFC000">
                  <a:lumMod val="40000"/>
                  <a:lumOff val="60000"/>
                  <a:alpha val="50000"/>
                </a:srgbClr>
              </a:gs>
              <a:gs pos="100000">
                <a:srgbClr val="FFC000">
                  <a:lumMod val="20000"/>
                  <a:lumOff val="80000"/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kern="0">
              <a:solidFill>
                <a:sysClr val="windowText" lastClr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andarddesign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</Words>
  <Application>Microsoft Office PowerPoint</Application>
  <PresentationFormat>Benutzerdefiniert</PresentationFormat>
  <Paragraphs>38</Paragraphs>
  <Slides>1</Slides>
  <Notes>0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3" baseType="lpstr">
      <vt:lpstr>Standarddesign</vt:lpstr>
      <vt:lpstr>Photo Editor-Foto</vt:lpstr>
      <vt:lpstr>Folie 1</vt:lpstr>
    </vt:vector>
  </TitlesOfParts>
  <Company>UKT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IMLehmR1</dc:creator>
  <cp:lastModifiedBy>bey</cp:lastModifiedBy>
  <cp:revision>17</cp:revision>
  <dcterms:created xsi:type="dcterms:W3CDTF">2014-04-04T16:14:19Z</dcterms:created>
  <dcterms:modified xsi:type="dcterms:W3CDTF">2014-04-07T14:45:22Z</dcterms:modified>
</cp:coreProperties>
</file>

<file path=docProps/thumbnail.jpeg>
</file>